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7111" y="4290998"/>
            <a:ext cx="7766936" cy="1646302"/>
          </a:xfrm>
        </p:spPr>
        <p:txBody>
          <a:bodyPr/>
          <a:lstStyle/>
          <a:p>
            <a:pPr algn="ctr"/>
            <a:r>
              <a:rPr lang="en-CA" b="1" dirty="0"/>
              <a:t>How to fill out the Parent’s Financial </a:t>
            </a:r>
            <a:r>
              <a:rPr lang="en-CA" b="1" dirty="0" smtClean="0"/>
              <a:t>Statement</a:t>
            </a:r>
            <a:br>
              <a:rPr lang="en-CA" b="1" dirty="0" smtClean="0"/>
            </a:br>
            <a:r>
              <a:rPr lang="en-CA" b="1" dirty="0" smtClean="0"/>
              <a:t/>
            </a:r>
            <a:br>
              <a:rPr lang="en-CA" b="1" dirty="0" smtClean="0"/>
            </a:br>
            <a:r>
              <a:rPr lang="en-CA" b="1" dirty="0" smtClean="0"/>
              <a:t>Section 2 – Income</a:t>
            </a:r>
            <a:br>
              <a:rPr lang="en-CA" b="1" dirty="0" smtClean="0"/>
            </a:br>
            <a:endParaRPr lang="en-CA" dirty="0"/>
          </a:p>
        </p:txBody>
      </p:sp>
    </p:spTree>
    <p:extLst>
      <p:ext uri="{BB962C8B-B14F-4D97-AF65-F5344CB8AC3E}">
        <p14:creationId xmlns:p14="http://schemas.microsoft.com/office/powerpoint/2010/main" val="1734580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9827" y="320183"/>
            <a:ext cx="3565152" cy="675503"/>
          </a:xfrm>
        </p:spPr>
        <p:txBody>
          <a:bodyPr>
            <a:normAutofit/>
          </a:bodyPr>
          <a:lstStyle/>
          <a:p>
            <a:r>
              <a:rPr lang="en-CA" dirty="0" smtClean="0"/>
              <a:t>Income</a:t>
            </a:r>
            <a:endParaRPr lang="en-CA" dirty="0"/>
          </a:p>
        </p:txBody>
      </p:sp>
      <p:sp>
        <p:nvSpPr>
          <p:cNvPr id="3" name="Content Placeholder 2"/>
          <p:cNvSpPr>
            <a:spLocks noGrp="1"/>
          </p:cNvSpPr>
          <p:nvPr>
            <p:ph idx="1"/>
          </p:nvPr>
        </p:nvSpPr>
        <p:spPr>
          <a:xfrm>
            <a:off x="5579827" y="995687"/>
            <a:ext cx="4099632" cy="1857824"/>
          </a:xfrm>
        </p:spPr>
        <p:txBody>
          <a:bodyPr/>
          <a:lstStyle/>
          <a:p>
            <a:r>
              <a:rPr lang="en-CA" dirty="0" smtClean="0"/>
              <a:t>On the “Income” tab of the application, information relating to all parties’ worldwide income will be collected</a:t>
            </a:r>
            <a:endParaRPr lang="en-CA" dirty="0"/>
          </a:p>
        </p:txBody>
      </p:sp>
      <p:pic>
        <p:nvPicPr>
          <p:cNvPr id="6" name="Picture 5"/>
          <p:cNvPicPr>
            <a:picLocks noChangeAspect="1"/>
          </p:cNvPicPr>
          <p:nvPr/>
        </p:nvPicPr>
        <p:blipFill>
          <a:blip r:embed="rId2"/>
          <a:stretch>
            <a:fillRect/>
          </a:stretch>
        </p:blipFill>
        <p:spPr>
          <a:xfrm>
            <a:off x="5579828" y="2204594"/>
            <a:ext cx="4313816" cy="4468053"/>
          </a:xfrm>
          <a:prstGeom prst="rect">
            <a:avLst/>
          </a:prstGeom>
        </p:spPr>
      </p:pic>
      <p:pic>
        <p:nvPicPr>
          <p:cNvPr id="5" name="Picture 4"/>
          <p:cNvPicPr>
            <a:picLocks noChangeAspect="1"/>
          </p:cNvPicPr>
          <p:nvPr/>
        </p:nvPicPr>
        <p:blipFill>
          <a:blip r:embed="rId3"/>
          <a:stretch>
            <a:fillRect/>
          </a:stretch>
        </p:blipFill>
        <p:spPr>
          <a:xfrm>
            <a:off x="729525" y="799419"/>
            <a:ext cx="4315822" cy="5873228"/>
          </a:xfrm>
          <a:prstGeom prst="rect">
            <a:avLst/>
          </a:prstGeom>
        </p:spPr>
      </p:pic>
    </p:spTree>
    <p:extLst>
      <p:ext uri="{BB962C8B-B14F-4D97-AF65-F5344CB8AC3E}">
        <p14:creationId xmlns:p14="http://schemas.microsoft.com/office/powerpoint/2010/main" val="2348777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599" y="657935"/>
            <a:ext cx="3565152" cy="675503"/>
          </a:xfrm>
        </p:spPr>
        <p:txBody>
          <a:bodyPr>
            <a:normAutofit/>
          </a:bodyPr>
          <a:lstStyle/>
          <a:p>
            <a:r>
              <a:rPr lang="en-CA" dirty="0" smtClean="0"/>
              <a:t>Income</a:t>
            </a:r>
            <a:endParaRPr lang="en-CA" dirty="0"/>
          </a:p>
        </p:txBody>
      </p:sp>
      <p:sp>
        <p:nvSpPr>
          <p:cNvPr id="3" name="Content Placeholder 2"/>
          <p:cNvSpPr>
            <a:spLocks noGrp="1"/>
          </p:cNvSpPr>
          <p:nvPr>
            <p:ph idx="1"/>
          </p:nvPr>
        </p:nvSpPr>
        <p:spPr>
          <a:xfrm>
            <a:off x="744215" y="1333437"/>
            <a:ext cx="8885817" cy="5034411"/>
          </a:xfrm>
        </p:spPr>
        <p:txBody>
          <a:bodyPr>
            <a:normAutofit fontScale="85000" lnSpcReduction="20000"/>
          </a:bodyPr>
          <a:lstStyle/>
          <a:p>
            <a:r>
              <a:rPr lang="en-CA" dirty="0" smtClean="0"/>
              <a:t>On the “Income” tab, please complete </a:t>
            </a:r>
            <a:r>
              <a:rPr lang="en-CA" dirty="0" smtClean="0"/>
              <a:t>both years of requested information. </a:t>
            </a:r>
            <a:r>
              <a:rPr lang="en-CA" dirty="0" smtClean="0"/>
              <a:t>For any amounts that are unknown for the projected year, please make an estimate based on the prior year’s finances as well as any documents you may have that show year to date amounts.</a:t>
            </a:r>
          </a:p>
          <a:p>
            <a:r>
              <a:rPr lang="en-CA" dirty="0" smtClean="0"/>
              <a:t>For all tax documents that are referenced &amp; required, please note that they are referring to the previous year’s tax documentation (i.e. for the </a:t>
            </a:r>
            <a:r>
              <a:rPr lang="en-CA" dirty="0" smtClean="0"/>
              <a:t>2021/22 </a:t>
            </a:r>
            <a:r>
              <a:rPr lang="en-CA" dirty="0" smtClean="0"/>
              <a:t>school year application, we will require the tax documentation from </a:t>
            </a:r>
            <a:r>
              <a:rPr lang="en-CA" dirty="0" smtClean="0"/>
              <a:t>2020). </a:t>
            </a:r>
            <a:r>
              <a:rPr lang="en-CA" dirty="0" smtClean="0"/>
              <a:t>If you have not received your tax documents for the previous year yet, please forward a copy of the documents from the most recent year available.</a:t>
            </a:r>
          </a:p>
          <a:p>
            <a:r>
              <a:rPr lang="en-CA" dirty="0"/>
              <a:t>US Applicants</a:t>
            </a:r>
          </a:p>
          <a:p>
            <a:pPr lvl="1"/>
            <a:r>
              <a:rPr lang="en-CA" dirty="0" smtClean="0"/>
              <a:t>The following pages on the “Income” tab show the Canadian application, and should help you when filling out </a:t>
            </a:r>
            <a:r>
              <a:rPr lang="en-CA" dirty="0" smtClean="0"/>
              <a:t>your </a:t>
            </a:r>
            <a:r>
              <a:rPr lang="en-CA" dirty="0" smtClean="0"/>
              <a:t>application in understanding the questions. All tax documentation referred to is Canadian tax documentation. For the US equivalents, please see page 9 for an explanation of the different documents that will be required from US applicants.</a:t>
            </a:r>
            <a:endParaRPr lang="en-CA" dirty="0"/>
          </a:p>
          <a:p>
            <a:r>
              <a:rPr lang="en-CA" dirty="0" smtClean="0"/>
              <a:t>Applicants From Outside of Canada or the United States; The schools are looking for:</a:t>
            </a:r>
          </a:p>
          <a:p>
            <a:pPr lvl="1"/>
            <a:r>
              <a:rPr lang="en-CA" dirty="0" smtClean="0"/>
              <a:t>All income available to the family including taxable, non-taxable, reportable and non-reportable income</a:t>
            </a:r>
          </a:p>
          <a:p>
            <a:pPr lvl="1"/>
            <a:r>
              <a:rPr lang="en-CA" dirty="0" smtClean="0"/>
              <a:t>Deductions from income such as taxes, social benefit payments, as well as retirement &amp; pension plan payments that are paid to a government</a:t>
            </a:r>
          </a:p>
          <a:p>
            <a:pPr lvl="1"/>
            <a:r>
              <a:rPr lang="en-CA" dirty="0" smtClean="0"/>
              <a:t>Other tax deductions such as donations or medical expenses that are able to be deducted from any taxes you may pay</a:t>
            </a:r>
          </a:p>
          <a:p>
            <a:pPr lvl="1"/>
            <a:r>
              <a:rPr lang="en-CA" dirty="0" smtClean="0"/>
              <a:t>Please fill out the application to the best of your ability as each country will have different tax documentation and call (613) 395-9300 if any assistance is required</a:t>
            </a:r>
          </a:p>
        </p:txBody>
      </p:sp>
    </p:spTree>
    <p:extLst>
      <p:ext uri="{BB962C8B-B14F-4D97-AF65-F5344CB8AC3E}">
        <p14:creationId xmlns:p14="http://schemas.microsoft.com/office/powerpoint/2010/main" val="4748828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599" y="657935"/>
            <a:ext cx="3565152" cy="675503"/>
          </a:xfrm>
        </p:spPr>
        <p:txBody>
          <a:bodyPr>
            <a:normAutofit/>
          </a:bodyPr>
          <a:lstStyle/>
          <a:p>
            <a:r>
              <a:rPr lang="en-CA" dirty="0" smtClean="0"/>
              <a:t>Income - 1</a:t>
            </a:r>
            <a:endParaRPr lang="en-CA" dirty="0"/>
          </a:p>
        </p:txBody>
      </p:sp>
      <p:sp>
        <p:nvSpPr>
          <p:cNvPr id="3" name="Content Placeholder 2"/>
          <p:cNvSpPr>
            <a:spLocks noGrp="1"/>
          </p:cNvSpPr>
          <p:nvPr>
            <p:ph idx="1"/>
          </p:nvPr>
        </p:nvSpPr>
        <p:spPr>
          <a:xfrm>
            <a:off x="744215" y="1333437"/>
            <a:ext cx="5714249" cy="5034411"/>
          </a:xfrm>
        </p:spPr>
        <p:txBody>
          <a:bodyPr>
            <a:normAutofit fontScale="92500"/>
          </a:bodyPr>
          <a:lstStyle/>
          <a:p>
            <a:r>
              <a:rPr lang="en-CA" dirty="0" smtClean="0"/>
              <a:t>Section 8</a:t>
            </a:r>
          </a:p>
          <a:p>
            <a:pPr lvl="1"/>
            <a:r>
              <a:rPr lang="en-CA" dirty="0" smtClean="0"/>
              <a:t>Enter the Name, Age, Occupation, Position and Employer for all financial supporters in the household</a:t>
            </a:r>
          </a:p>
          <a:p>
            <a:pPr lvl="1"/>
            <a:r>
              <a:rPr lang="en-CA" dirty="0" smtClean="0"/>
              <a:t>If self-employed, select the “are you self-employed or incorporated” box, and select the correct Business Type from a drop down list that will appear</a:t>
            </a:r>
          </a:p>
          <a:p>
            <a:pPr lvl="1"/>
            <a:r>
              <a:rPr lang="en-CA" dirty="0" smtClean="0"/>
              <a:t>If self-employed, a drop-down box will appear asking “Is this a home based business”. If your home address is your business address, or if you conduct significant business from your home, select “Yes”</a:t>
            </a:r>
          </a:p>
          <a:p>
            <a:pPr lvl="1"/>
            <a:r>
              <a:rPr lang="en-CA" dirty="0" smtClean="0"/>
              <a:t>NOTE: </a:t>
            </a:r>
            <a:r>
              <a:rPr lang="en-CA" dirty="0"/>
              <a:t>I</a:t>
            </a:r>
            <a:r>
              <a:rPr lang="en-CA" dirty="0" smtClean="0"/>
              <a:t>f you are incorporated, your most recent set of financial statements for any corporations that you have ownership in will be required at the end of the application on the upload page</a:t>
            </a:r>
          </a:p>
          <a:p>
            <a:pPr lvl="1"/>
            <a:r>
              <a:rPr lang="en-CA" dirty="0" smtClean="0"/>
              <a:t>If currently not employed, a box will open as well as some additional instructions on information required depending on your current situation (i.e. student, stay at home parent, unemployed)</a:t>
            </a:r>
            <a:endParaRPr lang="en-CA" dirty="0"/>
          </a:p>
        </p:txBody>
      </p:sp>
      <p:pic>
        <p:nvPicPr>
          <p:cNvPr id="5" name="Picture 4"/>
          <p:cNvPicPr>
            <a:picLocks noChangeAspect="1"/>
          </p:cNvPicPr>
          <p:nvPr/>
        </p:nvPicPr>
        <p:blipFill>
          <a:blip r:embed="rId2"/>
          <a:stretch>
            <a:fillRect/>
          </a:stretch>
        </p:blipFill>
        <p:spPr>
          <a:xfrm>
            <a:off x="6458464" y="1333436"/>
            <a:ext cx="5733536" cy="4576544"/>
          </a:xfrm>
          <a:prstGeom prst="rect">
            <a:avLst/>
          </a:prstGeom>
        </p:spPr>
      </p:pic>
    </p:spTree>
    <p:extLst>
      <p:ext uri="{BB962C8B-B14F-4D97-AF65-F5344CB8AC3E}">
        <p14:creationId xmlns:p14="http://schemas.microsoft.com/office/powerpoint/2010/main" val="5050906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599" y="657935"/>
            <a:ext cx="3565152" cy="675503"/>
          </a:xfrm>
        </p:spPr>
        <p:txBody>
          <a:bodyPr>
            <a:normAutofit/>
          </a:bodyPr>
          <a:lstStyle/>
          <a:p>
            <a:r>
              <a:rPr lang="en-CA" dirty="0" smtClean="0"/>
              <a:t>Income - 2</a:t>
            </a:r>
            <a:endParaRPr lang="en-CA" dirty="0"/>
          </a:p>
        </p:txBody>
      </p:sp>
      <p:sp>
        <p:nvSpPr>
          <p:cNvPr id="3" name="Content Placeholder 2"/>
          <p:cNvSpPr>
            <a:spLocks noGrp="1"/>
          </p:cNvSpPr>
          <p:nvPr>
            <p:ph idx="1"/>
          </p:nvPr>
        </p:nvSpPr>
        <p:spPr>
          <a:xfrm>
            <a:off x="744215" y="1333437"/>
            <a:ext cx="5714249" cy="5034411"/>
          </a:xfrm>
        </p:spPr>
        <p:txBody>
          <a:bodyPr>
            <a:normAutofit fontScale="62500" lnSpcReduction="20000"/>
          </a:bodyPr>
          <a:lstStyle/>
          <a:p>
            <a:r>
              <a:rPr lang="en-CA" dirty="0"/>
              <a:t>Section </a:t>
            </a:r>
            <a:r>
              <a:rPr lang="en-CA" dirty="0" smtClean="0"/>
              <a:t>9</a:t>
            </a:r>
            <a:endParaRPr lang="en-CA" dirty="0"/>
          </a:p>
          <a:p>
            <a:pPr lvl="1"/>
            <a:r>
              <a:rPr lang="en-CA" dirty="0"/>
              <a:t>Select the currency that will be used for all monetary amounts entered on the application. If “Other” is selected, a </a:t>
            </a:r>
            <a:r>
              <a:rPr lang="en-CA" dirty="0" smtClean="0"/>
              <a:t>drop down </a:t>
            </a:r>
            <a:r>
              <a:rPr lang="en-CA" dirty="0"/>
              <a:t>box will </a:t>
            </a:r>
            <a:r>
              <a:rPr lang="en-CA" dirty="0" smtClean="0"/>
              <a:t>appear allowing </a:t>
            </a:r>
            <a:r>
              <a:rPr lang="en-CA" dirty="0"/>
              <a:t>you to </a:t>
            </a:r>
            <a:r>
              <a:rPr lang="en-CA" dirty="0" smtClean="0"/>
              <a:t>select your currency.</a:t>
            </a:r>
          </a:p>
          <a:p>
            <a:r>
              <a:rPr lang="en-CA" dirty="0" smtClean="0"/>
              <a:t>Section 10 – A/B</a:t>
            </a:r>
          </a:p>
          <a:p>
            <a:pPr lvl="1"/>
            <a:r>
              <a:rPr lang="en-CA" dirty="0" smtClean="0"/>
              <a:t>Enter any salary received from your employment</a:t>
            </a:r>
          </a:p>
          <a:p>
            <a:pPr lvl="2"/>
            <a:r>
              <a:rPr lang="en-CA" dirty="0" smtClean="0"/>
              <a:t>You will need to upload your most recent T4 as well as your most recent Year to Date pay statement on the upload page at the end of the application</a:t>
            </a:r>
          </a:p>
          <a:p>
            <a:pPr lvl="2"/>
            <a:r>
              <a:rPr lang="en-CA" dirty="0" smtClean="0"/>
              <a:t>If you have recently switched jobs, we will require data on each employment including any potential severance or pay continuance that you received or expect to be receiving. Please provide additional details at the end of the application in the notes section, or create a document and upload it under the “Explanatory Notes” section on the upload page</a:t>
            </a:r>
          </a:p>
          <a:p>
            <a:pPr lvl="2"/>
            <a:r>
              <a:rPr lang="en-CA" dirty="0" smtClean="0"/>
              <a:t>If you have more than one job/employer, please combine all amounts in this section &amp; upload documentation from all employers</a:t>
            </a:r>
          </a:p>
          <a:p>
            <a:pPr lvl="1"/>
            <a:r>
              <a:rPr lang="en-CA" dirty="0" smtClean="0"/>
              <a:t>Enter any employment expenses that you have or will be able to write off on your tax return.</a:t>
            </a:r>
          </a:p>
          <a:p>
            <a:pPr lvl="2"/>
            <a:r>
              <a:rPr lang="en-CA" dirty="0" smtClean="0"/>
              <a:t>You will need to upload your most recent T777 Statement of Employment Expenses from your most recent Tax Return at the upload page at the end of the application</a:t>
            </a:r>
          </a:p>
          <a:p>
            <a:pPr lvl="2"/>
            <a:r>
              <a:rPr lang="en-CA" dirty="0" smtClean="0"/>
              <a:t>If this is the first year that you are able to claim these expenses &amp; you don’t have a T777 prepared yet, please provide your best estimates</a:t>
            </a:r>
          </a:p>
          <a:p>
            <a:pPr lvl="1"/>
            <a:r>
              <a:rPr lang="en-CA" dirty="0" smtClean="0"/>
              <a:t>Enter any taxable benefits such as Car or </a:t>
            </a:r>
            <a:r>
              <a:rPr lang="en-CA" dirty="0" smtClean="0"/>
              <a:t>Housing costs paid by your employer, </a:t>
            </a:r>
            <a:r>
              <a:rPr lang="en-CA" dirty="0" smtClean="0"/>
              <a:t>or other taxable benefits that were included on your T4 as income</a:t>
            </a:r>
          </a:p>
          <a:p>
            <a:pPr lvl="1"/>
            <a:r>
              <a:rPr lang="en-CA" dirty="0" smtClean="0"/>
              <a:t>Describe any other income that you received from your employer that you feel may not be covered by the above</a:t>
            </a:r>
            <a:endParaRPr lang="en-CA" dirty="0"/>
          </a:p>
        </p:txBody>
      </p:sp>
      <p:pic>
        <p:nvPicPr>
          <p:cNvPr id="5" name="Picture 4"/>
          <p:cNvPicPr>
            <a:picLocks noChangeAspect="1"/>
          </p:cNvPicPr>
          <p:nvPr/>
        </p:nvPicPr>
        <p:blipFill rotWithShape="1">
          <a:blip r:embed="rId2"/>
          <a:srcRect t="41305" b="19773"/>
          <a:stretch/>
        </p:blipFill>
        <p:spPr>
          <a:xfrm>
            <a:off x="6549080" y="1333437"/>
            <a:ext cx="5642920" cy="2988937"/>
          </a:xfrm>
          <a:prstGeom prst="rect">
            <a:avLst/>
          </a:prstGeom>
        </p:spPr>
      </p:pic>
    </p:spTree>
    <p:extLst>
      <p:ext uri="{BB962C8B-B14F-4D97-AF65-F5344CB8AC3E}">
        <p14:creationId xmlns:p14="http://schemas.microsoft.com/office/powerpoint/2010/main" val="2240422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599" y="657935"/>
            <a:ext cx="3565152" cy="675503"/>
          </a:xfrm>
        </p:spPr>
        <p:txBody>
          <a:bodyPr>
            <a:normAutofit/>
          </a:bodyPr>
          <a:lstStyle/>
          <a:p>
            <a:r>
              <a:rPr lang="en-CA" dirty="0" smtClean="0"/>
              <a:t>Income - 3</a:t>
            </a:r>
            <a:endParaRPr lang="en-CA" dirty="0"/>
          </a:p>
        </p:txBody>
      </p:sp>
      <p:sp>
        <p:nvSpPr>
          <p:cNvPr id="3" name="Content Placeholder 2"/>
          <p:cNvSpPr>
            <a:spLocks noGrp="1"/>
          </p:cNvSpPr>
          <p:nvPr>
            <p:ph idx="1"/>
          </p:nvPr>
        </p:nvSpPr>
        <p:spPr>
          <a:xfrm>
            <a:off x="744215" y="1333437"/>
            <a:ext cx="5714249" cy="5034411"/>
          </a:xfrm>
        </p:spPr>
        <p:txBody>
          <a:bodyPr>
            <a:normAutofit fontScale="77500" lnSpcReduction="20000"/>
          </a:bodyPr>
          <a:lstStyle/>
          <a:p>
            <a:r>
              <a:rPr lang="en-CA" dirty="0" smtClean="0"/>
              <a:t>Section 10 – C</a:t>
            </a:r>
          </a:p>
          <a:p>
            <a:pPr lvl="1"/>
            <a:r>
              <a:rPr lang="en-CA" dirty="0" smtClean="0"/>
              <a:t>Enter any pension income received</a:t>
            </a:r>
          </a:p>
          <a:p>
            <a:pPr lvl="2"/>
            <a:r>
              <a:rPr lang="en-CA" dirty="0" smtClean="0"/>
              <a:t>You will need to upload a copy of all Revenue Canada tax slips (i.e. your T4(A) and/or T4(P)) on the upload page at the end of the application</a:t>
            </a:r>
          </a:p>
          <a:p>
            <a:r>
              <a:rPr lang="en-CA" dirty="0"/>
              <a:t>Section 10 – D</a:t>
            </a:r>
            <a:endParaRPr lang="en-CA" dirty="0" smtClean="0"/>
          </a:p>
          <a:p>
            <a:pPr lvl="1"/>
            <a:r>
              <a:rPr lang="en-CA" dirty="0" smtClean="0"/>
              <a:t>Enter any Federal or Provincial Government child tax benefits received.</a:t>
            </a:r>
          </a:p>
          <a:p>
            <a:r>
              <a:rPr lang="en-CA" dirty="0"/>
              <a:t>Section 10 – E</a:t>
            </a:r>
            <a:endParaRPr lang="en-CA" dirty="0" smtClean="0"/>
          </a:p>
          <a:p>
            <a:pPr lvl="1"/>
            <a:r>
              <a:rPr lang="en-CA" dirty="0" smtClean="0"/>
              <a:t>Enter any spousal alimony or child support payments received. Please differentiate between taxable payments and non-taxable payments that were received</a:t>
            </a:r>
          </a:p>
          <a:p>
            <a:r>
              <a:rPr lang="en-CA" dirty="0"/>
              <a:t>Section 10 – F</a:t>
            </a:r>
            <a:endParaRPr lang="en-CA" dirty="0" smtClean="0"/>
          </a:p>
          <a:p>
            <a:pPr lvl="1"/>
            <a:r>
              <a:rPr lang="en-CA" dirty="0" smtClean="0"/>
              <a:t>Enter any dividends that were received</a:t>
            </a:r>
          </a:p>
          <a:p>
            <a:pPr lvl="2"/>
            <a:r>
              <a:rPr lang="en-CA" dirty="0" smtClean="0"/>
              <a:t>If an amount is entered in this box, two questions will appear asking if these dividends were received from investments or if these dividends were received from a corporation you have ownership in</a:t>
            </a:r>
          </a:p>
          <a:p>
            <a:pPr lvl="2"/>
            <a:r>
              <a:rPr lang="en-CA" dirty="0" smtClean="0"/>
              <a:t>If you are drawing these dividends from a corporation you have more than 20% ownership in, you will need to upload the most recent set of financial statements for that corporation</a:t>
            </a:r>
          </a:p>
          <a:p>
            <a:pPr lvl="2"/>
            <a:r>
              <a:rPr lang="en-CA" dirty="0" smtClean="0"/>
              <a:t>These amounts can be found on your T3’s and/or T5’s which you may be required to upload at the end of the application depending on the amount entered here</a:t>
            </a:r>
            <a:endParaRPr lang="en-CA" dirty="0"/>
          </a:p>
        </p:txBody>
      </p:sp>
      <p:pic>
        <p:nvPicPr>
          <p:cNvPr id="4" name="Picture 3"/>
          <p:cNvPicPr>
            <a:picLocks noChangeAspect="1"/>
          </p:cNvPicPr>
          <p:nvPr/>
        </p:nvPicPr>
        <p:blipFill>
          <a:blip r:embed="rId2"/>
          <a:stretch>
            <a:fillRect/>
          </a:stretch>
        </p:blipFill>
        <p:spPr>
          <a:xfrm>
            <a:off x="6463226" y="1333436"/>
            <a:ext cx="5734118" cy="1558045"/>
          </a:xfrm>
          <a:prstGeom prst="rect">
            <a:avLst/>
          </a:prstGeom>
        </p:spPr>
      </p:pic>
    </p:spTree>
    <p:extLst>
      <p:ext uri="{BB962C8B-B14F-4D97-AF65-F5344CB8AC3E}">
        <p14:creationId xmlns:p14="http://schemas.microsoft.com/office/powerpoint/2010/main" val="1632863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599" y="657935"/>
            <a:ext cx="3565152" cy="675503"/>
          </a:xfrm>
        </p:spPr>
        <p:txBody>
          <a:bodyPr>
            <a:normAutofit/>
          </a:bodyPr>
          <a:lstStyle/>
          <a:p>
            <a:r>
              <a:rPr lang="en-CA" dirty="0" smtClean="0"/>
              <a:t>Income - 4</a:t>
            </a:r>
            <a:endParaRPr lang="en-CA" dirty="0"/>
          </a:p>
        </p:txBody>
      </p:sp>
      <p:sp>
        <p:nvSpPr>
          <p:cNvPr id="3" name="Content Placeholder 2"/>
          <p:cNvSpPr>
            <a:spLocks noGrp="1"/>
          </p:cNvSpPr>
          <p:nvPr>
            <p:ph idx="1"/>
          </p:nvPr>
        </p:nvSpPr>
        <p:spPr>
          <a:xfrm>
            <a:off x="744215" y="1333437"/>
            <a:ext cx="5714249" cy="5034411"/>
          </a:xfrm>
        </p:spPr>
        <p:txBody>
          <a:bodyPr>
            <a:normAutofit fontScale="70000" lnSpcReduction="20000"/>
          </a:bodyPr>
          <a:lstStyle/>
          <a:p>
            <a:r>
              <a:rPr lang="en-CA" dirty="0" smtClean="0"/>
              <a:t>Section 10 – G</a:t>
            </a:r>
          </a:p>
          <a:p>
            <a:pPr lvl="1"/>
            <a:r>
              <a:rPr lang="en-CA" dirty="0" smtClean="0"/>
              <a:t>Enter any Interest or other Investment income</a:t>
            </a:r>
          </a:p>
          <a:p>
            <a:pPr lvl="2"/>
            <a:r>
              <a:rPr lang="en-CA" dirty="0"/>
              <a:t>These amounts can be found on your T3’s and/or T5’s which </a:t>
            </a:r>
            <a:r>
              <a:rPr lang="en-CA" dirty="0" smtClean="0"/>
              <a:t>you may </a:t>
            </a:r>
            <a:r>
              <a:rPr lang="en-CA" dirty="0"/>
              <a:t>be required to upload </a:t>
            </a:r>
            <a:r>
              <a:rPr lang="en-CA" dirty="0" smtClean="0"/>
              <a:t>at the end of the application depending </a:t>
            </a:r>
            <a:r>
              <a:rPr lang="en-CA" dirty="0"/>
              <a:t>on the amount </a:t>
            </a:r>
            <a:r>
              <a:rPr lang="en-CA" dirty="0" smtClean="0"/>
              <a:t>entered here.</a:t>
            </a:r>
            <a:endParaRPr lang="en-CA" dirty="0"/>
          </a:p>
          <a:p>
            <a:r>
              <a:rPr lang="en-CA" dirty="0" smtClean="0"/>
              <a:t>Section 10 – H</a:t>
            </a:r>
          </a:p>
          <a:p>
            <a:pPr lvl="1"/>
            <a:r>
              <a:rPr lang="en-CA" dirty="0" smtClean="0"/>
              <a:t>Enter 100% of any capital gains realized in the referenced year</a:t>
            </a:r>
          </a:p>
          <a:p>
            <a:r>
              <a:rPr lang="en-CA" dirty="0" smtClean="0"/>
              <a:t>Section 10 – I</a:t>
            </a:r>
          </a:p>
          <a:p>
            <a:pPr lvl="1"/>
            <a:r>
              <a:rPr lang="en-CA" dirty="0" smtClean="0"/>
              <a:t>Enter the gross amount that you receive in rent from your tenants</a:t>
            </a:r>
          </a:p>
          <a:p>
            <a:pPr lvl="1"/>
            <a:r>
              <a:rPr lang="en-CA" dirty="0" smtClean="0"/>
              <a:t>Enter the net amount of rental income after all expenses are deducted</a:t>
            </a:r>
          </a:p>
          <a:p>
            <a:pPr lvl="1"/>
            <a:r>
              <a:rPr lang="en-CA" dirty="0" smtClean="0"/>
              <a:t>You will need to upload a copy of the latest detailed T776 Statement of Real Estate Rentals that is part of your most recent tax return on the upload page at the end of the application</a:t>
            </a:r>
          </a:p>
          <a:p>
            <a:r>
              <a:rPr lang="en-CA" dirty="0" smtClean="0"/>
              <a:t>Section 10 – J</a:t>
            </a:r>
          </a:p>
          <a:p>
            <a:pPr lvl="1"/>
            <a:r>
              <a:rPr lang="en-CA" dirty="0" smtClean="0"/>
              <a:t>Enter the gross amount of any self-employment/partnership/commissioned income that you receive</a:t>
            </a:r>
          </a:p>
          <a:p>
            <a:pPr lvl="1"/>
            <a:r>
              <a:rPr lang="en-CA" dirty="0" smtClean="0"/>
              <a:t>Enter all your business expenses in the relevant rows</a:t>
            </a:r>
          </a:p>
          <a:p>
            <a:pPr lvl="1"/>
            <a:r>
              <a:rPr lang="en-CA" dirty="0" smtClean="0"/>
              <a:t>You will need to upload the latest copy of you T2125 Statement of Business or Professional Activities that was a part of your latest tax return</a:t>
            </a:r>
          </a:p>
          <a:p>
            <a:pPr lvl="1"/>
            <a:r>
              <a:rPr lang="en-CA" dirty="0" smtClean="0"/>
              <a:t>NOTE: If you report your self-employment earnings as two or more separate businesses, please combine all amounts for income and expenses, and you will need to upload a copy of each of the Schedule T2125 Statement of Business or Professional Activities that were a part of your latest tax return</a:t>
            </a:r>
            <a:endParaRPr lang="en-CA" dirty="0"/>
          </a:p>
        </p:txBody>
      </p:sp>
      <p:pic>
        <p:nvPicPr>
          <p:cNvPr id="4" name="Picture 3"/>
          <p:cNvPicPr>
            <a:picLocks noChangeAspect="1"/>
          </p:cNvPicPr>
          <p:nvPr/>
        </p:nvPicPr>
        <p:blipFill>
          <a:blip r:embed="rId2"/>
          <a:stretch>
            <a:fillRect/>
          </a:stretch>
        </p:blipFill>
        <p:spPr>
          <a:xfrm>
            <a:off x="6458464" y="1333437"/>
            <a:ext cx="5733536" cy="2940770"/>
          </a:xfrm>
          <a:prstGeom prst="rect">
            <a:avLst/>
          </a:prstGeom>
        </p:spPr>
      </p:pic>
    </p:spTree>
    <p:extLst>
      <p:ext uri="{BB962C8B-B14F-4D97-AF65-F5344CB8AC3E}">
        <p14:creationId xmlns:p14="http://schemas.microsoft.com/office/powerpoint/2010/main" val="36446596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599" y="657935"/>
            <a:ext cx="3565152" cy="675503"/>
          </a:xfrm>
        </p:spPr>
        <p:txBody>
          <a:bodyPr>
            <a:normAutofit/>
          </a:bodyPr>
          <a:lstStyle/>
          <a:p>
            <a:r>
              <a:rPr lang="en-CA" dirty="0" smtClean="0"/>
              <a:t>Income - 5</a:t>
            </a:r>
            <a:endParaRPr lang="en-CA" dirty="0"/>
          </a:p>
        </p:txBody>
      </p:sp>
      <p:sp>
        <p:nvSpPr>
          <p:cNvPr id="3" name="Content Placeholder 2"/>
          <p:cNvSpPr>
            <a:spLocks noGrp="1"/>
          </p:cNvSpPr>
          <p:nvPr>
            <p:ph idx="1"/>
          </p:nvPr>
        </p:nvSpPr>
        <p:spPr>
          <a:xfrm>
            <a:off x="744215" y="1333437"/>
            <a:ext cx="5714249" cy="5034411"/>
          </a:xfrm>
        </p:spPr>
        <p:txBody>
          <a:bodyPr>
            <a:normAutofit fontScale="77500" lnSpcReduction="20000"/>
          </a:bodyPr>
          <a:lstStyle/>
          <a:p>
            <a:r>
              <a:rPr lang="en-CA" dirty="0" smtClean="0"/>
              <a:t>Section 10 – K</a:t>
            </a:r>
          </a:p>
          <a:p>
            <a:pPr lvl="1"/>
            <a:r>
              <a:rPr lang="en-CA" dirty="0" smtClean="0"/>
              <a:t>Enter the Gross amount of any farming and/or fishing income that you receive.</a:t>
            </a:r>
          </a:p>
          <a:p>
            <a:pPr lvl="1"/>
            <a:r>
              <a:rPr lang="en-CA" dirty="0" smtClean="0"/>
              <a:t>Enter the Net amount of income that you receive after all expenses are deducted</a:t>
            </a:r>
          </a:p>
          <a:p>
            <a:pPr lvl="1"/>
            <a:r>
              <a:rPr lang="en-CA" dirty="0" smtClean="0"/>
              <a:t>You will need to upload a copy of you most recent T2042 Statement of Farming Activities or T2121 Statement of Fishing Activities that would have been a part of your most recent tax return</a:t>
            </a:r>
          </a:p>
          <a:p>
            <a:r>
              <a:rPr lang="en-CA" dirty="0" smtClean="0"/>
              <a:t>Section 10 – L</a:t>
            </a:r>
          </a:p>
          <a:p>
            <a:pPr lvl="1"/>
            <a:r>
              <a:rPr lang="en-CA" dirty="0" smtClean="0"/>
              <a:t>Enter any other income that is not accounted for in the above sections whether it is taxable or not</a:t>
            </a:r>
          </a:p>
          <a:p>
            <a:pPr lvl="1"/>
            <a:r>
              <a:rPr lang="en-CA" dirty="0" smtClean="0"/>
              <a:t>If any amounts are entered here, a question will appear asking if this income is taxable. Select “Yes” or “No” as appropriate</a:t>
            </a:r>
          </a:p>
          <a:p>
            <a:r>
              <a:rPr lang="en-CA" dirty="0" smtClean="0"/>
              <a:t>Section 10 – M</a:t>
            </a:r>
          </a:p>
          <a:p>
            <a:pPr lvl="1"/>
            <a:r>
              <a:rPr lang="en-CA" dirty="0" smtClean="0"/>
              <a:t>In the leftmost box, describe any trust funds (capital or income) that were received</a:t>
            </a:r>
          </a:p>
          <a:p>
            <a:pPr lvl="1"/>
            <a:r>
              <a:rPr lang="en-CA" dirty="0" smtClean="0"/>
              <a:t>In the second and third boxes, enter the amounts that were received or expect to be received for the relevant years</a:t>
            </a:r>
          </a:p>
          <a:p>
            <a:r>
              <a:rPr lang="en-CA" dirty="0" smtClean="0"/>
              <a:t>Section 10 – N</a:t>
            </a:r>
          </a:p>
          <a:p>
            <a:pPr lvl="1"/>
            <a:r>
              <a:rPr lang="en-CA" dirty="0"/>
              <a:t>In the leftmost box, describe any </a:t>
            </a:r>
            <a:r>
              <a:rPr lang="en-CA" dirty="0" smtClean="0"/>
              <a:t>gifts that </a:t>
            </a:r>
            <a:r>
              <a:rPr lang="en-CA" dirty="0"/>
              <a:t>were received</a:t>
            </a:r>
          </a:p>
          <a:p>
            <a:pPr lvl="1"/>
            <a:r>
              <a:rPr lang="en-CA" dirty="0"/>
              <a:t>In the second and third boxes, enter the amounts that were received or expect to be received for the relevant </a:t>
            </a:r>
            <a:r>
              <a:rPr lang="en-CA" dirty="0" smtClean="0"/>
              <a:t>years</a:t>
            </a:r>
            <a:endParaRPr lang="en-CA" dirty="0"/>
          </a:p>
        </p:txBody>
      </p:sp>
      <p:pic>
        <p:nvPicPr>
          <p:cNvPr id="4" name="Picture 3"/>
          <p:cNvPicPr>
            <a:picLocks noChangeAspect="1"/>
          </p:cNvPicPr>
          <p:nvPr/>
        </p:nvPicPr>
        <p:blipFill>
          <a:blip r:embed="rId2"/>
          <a:stretch>
            <a:fillRect/>
          </a:stretch>
        </p:blipFill>
        <p:spPr>
          <a:xfrm>
            <a:off x="6458463" y="1333436"/>
            <a:ext cx="5755275" cy="3197375"/>
          </a:xfrm>
          <a:prstGeom prst="rect">
            <a:avLst/>
          </a:prstGeom>
        </p:spPr>
      </p:pic>
    </p:spTree>
    <p:extLst>
      <p:ext uri="{BB962C8B-B14F-4D97-AF65-F5344CB8AC3E}">
        <p14:creationId xmlns:p14="http://schemas.microsoft.com/office/powerpoint/2010/main" val="2374404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3919381" cy="675503"/>
          </a:xfrm>
        </p:spPr>
        <p:txBody>
          <a:bodyPr>
            <a:normAutofit fontScale="90000"/>
          </a:bodyPr>
          <a:lstStyle/>
          <a:p>
            <a:r>
              <a:rPr lang="en-CA" dirty="0" smtClean="0"/>
              <a:t>US Tax Document Equivalents</a:t>
            </a:r>
            <a:endParaRPr lang="en-CA" dirty="0"/>
          </a:p>
        </p:txBody>
      </p:sp>
      <p:sp>
        <p:nvSpPr>
          <p:cNvPr id="3" name="Content Placeholder 2"/>
          <p:cNvSpPr>
            <a:spLocks noGrp="1"/>
          </p:cNvSpPr>
          <p:nvPr>
            <p:ph idx="1"/>
          </p:nvPr>
        </p:nvSpPr>
        <p:spPr>
          <a:xfrm>
            <a:off x="677334" y="1812323"/>
            <a:ext cx="5580592" cy="4229039"/>
          </a:xfrm>
        </p:spPr>
        <p:txBody>
          <a:bodyPr>
            <a:normAutofit/>
          </a:bodyPr>
          <a:lstStyle/>
          <a:p>
            <a:pPr marL="342900" lvl="1" indent="-342900"/>
            <a:r>
              <a:rPr lang="en-CA" dirty="0" smtClean="0"/>
              <a:t>Below is a list of Canadian tax documents referred to throughout the preceding document, and the US equivalents that will be required in their place</a:t>
            </a:r>
          </a:p>
          <a:p>
            <a:pPr marL="342900" lvl="1" indent="-342900"/>
            <a:endParaRPr lang="en-CA" dirty="0" smtClean="0"/>
          </a:p>
        </p:txBody>
      </p:sp>
      <p:graphicFrame>
        <p:nvGraphicFramePr>
          <p:cNvPr id="4" name="Table 3"/>
          <p:cNvGraphicFramePr>
            <a:graphicFrameLocks noGrp="1"/>
          </p:cNvGraphicFramePr>
          <p:nvPr>
            <p:extLst>
              <p:ext uri="{D42A27DB-BD31-4B8C-83A1-F6EECF244321}">
                <p14:modId xmlns:p14="http://schemas.microsoft.com/office/powerpoint/2010/main" val="2325639093"/>
              </p:ext>
            </p:extLst>
          </p:nvPr>
        </p:nvGraphicFramePr>
        <p:xfrm>
          <a:off x="606854" y="2746174"/>
          <a:ext cx="5497384" cy="3576320"/>
        </p:xfrm>
        <a:graphic>
          <a:graphicData uri="http://schemas.openxmlformats.org/drawingml/2006/table">
            <a:tbl>
              <a:tblPr firstRow="1" bandRow="1">
                <a:tableStyleId>{5C22544A-7EE6-4342-B048-85BDC9FD1C3A}</a:tableStyleId>
              </a:tblPr>
              <a:tblGrid>
                <a:gridCol w="2748692">
                  <a:extLst>
                    <a:ext uri="{9D8B030D-6E8A-4147-A177-3AD203B41FA5}">
                      <a16:colId xmlns:a16="http://schemas.microsoft.com/office/drawing/2014/main" val="20000"/>
                    </a:ext>
                  </a:extLst>
                </a:gridCol>
                <a:gridCol w="2748692">
                  <a:extLst>
                    <a:ext uri="{9D8B030D-6E8A-4147-A177-3AD203B41FA5}">
                      <a16:colId xmlns:a16="http://schemas.microsoft.com/office/drawing/2014/main" val="20001"/>
                    </a:ext>
                  </a:extLst>
                </a:gridCol>
              </a:tblGrid>
              <a:tr h="370840">
                <a:tc>
                  <a:txBody>
                    <a:bodyPr/>
                    <a:lstStyle/>
                    <a:p>
                      <a:r>
                        <a:rPr lang="en-CA" dirty="0" smtClean="0"/>
                        <a:t>Canadian Document</a:t>
                      </a:r>
                      <a:endParaRPr lang="en-CA" dirty="0"/>
                    </a:p>
                  </a:txBody>
                  <a:tcPr/>
                </a:tc>
                <a:tc>
                  <a:txBody>
                    <a:bodyPr/>
                    <a:lstStyle/>
                    <a:p>
                      <a:r>
                        <a:rPr lang="en-CA" dirty="0" smtClean="0"/>
                        <a:t>US Document</a:t>
                      </a:r>
                      <a:endParaRPr lang="en-CA" dirty="0"/>
                    </a:p>
                  </a:txBody>
                  <a:tcPr/>
                </a:tc>
                <a:extLst>
                  <a:ext uri="{0D108BD9-81ED-4DB2-BD59-A6C34878D82A}">
                    <a16:rowId xmlns:a16="http://schemas.microsoft.com/office/drawing/2014/main" val="10000"/>
                  </a:ext>
                </a:extLst>
              </a:tr>
              <a:tr h="370840">
                <a:tc>
                  <a:txBody>
                    <a:bodyPr/>
                    <a:lstStyle/>
                    <a:p>
                      <a:r>
                        <a:rPr lang="en-CA" sz="1200" dirty="0" smtClean="0"/>
                        <a:t>T4, T4(A), T4(P)</a:t>
                      </a:r>
                      <a:endParaRPr lang="en-CA" sz="1200" dirty="0"/>
                    </a:p>
                  </a:txBody>
                  <a:tcPr/>
                </a:tc>
                <a:tc>
                  <a:txBody>
                    <a:bodyPr/>
                    <a:lstStyle/>
                    <a:p>
                      <a:r>
                        <a:rPr lang="en-CA" sz="1200" dirty="0" smtClean="0"/>
                        <a:t>W2</a:t>
                      </a:r>
                      <a:endParaRPr lang="en-CA" sz="1200" dirty="0"/>
                    </a:p>
                  </a:txBody>
                  <a:tcPr/>
                </a:tc>
                <a:extLst>
                  <a:ext uri="{0D108BD9-81ED-4DB2-BD59-A6C34878D82A}">
                    <a16:rowId xmlns:a16="http://schemas.microsoft.com/office/drawing/2014/main" val="10001"/>
                  </a:ext>
                </a:extLst>
              </a:tr>
              <a:tr h="370840">
                <a:tc>
                  <a:txBody>
                    <a:bodyPr/>
                    <a:lstStyle/>
                    <a:p>
                      <a:r>
                        <a:rPr lang="en-CA" sz="1200" dirty="0" smtClean="0"/>
                        <a:t>Revenue Canada</a:t>
                      </a:r>
                      <a:r>
                        <a:rPr lang="en-CA" sz="1200" baseline="0" dirty="0" smtClean="0"/>
                        <a:t> Notice of Assessment</a:t>
                      </a:r>
                      <a:endParaRPr lang="en-CA" sz="1200" dirty="0"/>
                    </a:p>
                  </a:txBody>
                  <a:tcPr/>
                </a:tc>
                <a:tc>
                  <a:txBody>
                    <a:bodyPr/>
                    <a:lstStyle/>
                    <a:p>
                      <a:r>
                        <a:rPr lang="en-CA" sz="1200" dirty="0" smtClean="0"/>
                        <a:t>Form #1040 and Schedule A</a:t>
                      </a:r>
                      <a:endParaRPr lang="en-CA" sz="1200" dirty="0"/>
                    </a:p>
                  </a:txBody>
                  <a:tcPr/>
                </a:tc>
                <a:extLst>
                  <a:ext uri="{0D108BD9-81ED-4DB2-BD59-A6C34878D82A}">
                    <a16:rowId xmlns:a16="http://schemas.microsoft.com/office/drawing/2014/main" val="10002"/>
                  </a:ext>
                </a:extLst>
              </a:tr>
              <a:tr h="259080">
                <a:tc>
                  <a:txBody>
                    <a:bodyPr/>
                    <a:lstStyle/>
                    <a:p>
                      <a:r>
                        <a:rPr lang="en-CA" sz="1200" dirty="0" smtClean="0"/>
                        <a:t>Statement of Real Estate Rentals – T776</a:t>
                      </a:r>
                      <a:endParaRPr lang="en-CA" sz="1200" dirty="0"/>
                    </a:p>
                  </a:txBody>
                  <a:tcPr/>
                </a:tc>
                <a:tc>
                  <a:txBody>
                    <a:bodyPr/>
                    <a:lstStyle/>
                    <a:p>
                      <a:r>
                        <a:rPr lang="en-CA" sz="1200" dirty="0" smtClean="0"/>
                        <a:t>Schedule E – Supplemental Income and Loss</a:t>
                      </a:r>
                      <a:endParaRPr lang="en-CA" sz="1200" dirty="0"/>
                    </a:p>
                  </a:txBody>
                  <a:tcPr/>
                </a:tc>
                <a:extLst>
                  <a:ext uri="{0D108BD9-81ED-4DB2-BD59-A6C34878D82A}">
                    <a16:rowId xmlns:a16="http://schemas.microsoft.com/office/drawing/2014/main" val="10003"/>
                  </a:ext>
                </a:extLst>
              </a:tr>
              <a:tr h="259080">
                <a:tc>
                  <a:txBody>
                    <a:bodyPr/>
                    <a:lstStyle/>
                    <a:p>
                      <a:r>
                        <a:rPr lang="en-CA" sz="1200" dirty="0" smtClean="0"/>
                        <a:t>Dependents Revenue Canada Notice of Assessment</a:t>
                      </a:r>
                      <a:endParaRPr lang="en-CA"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sz="1200" dirty="0" smtClean="0"/>
                        <a:t>Dependents most recent 1040</a:t>
                      </a:r>
                      <a:r>
                        <a:rPr lang="en-CA" sz="1200" baseline="0" dirty="0" smtClean="0"/>
                        <a:t> Summary</a:t>
                      </a:r>
                      <a:endParaRPr lang="en-CA" sz="1200" dirty="0" smtClean="0"/>
                    </a:p>
                  </a:txBody>
                  <a:tcPr/>
                </a:tc>
                <a:extLst>
                  <a:ext uri="{0D108BD9-81ED-4DB2-BD59-A6C34878D82A}">
                    <a16:rowId xmlns:a16="http://schemas.microsoft.com/office/drawing/2014/main" val="10004"/>
                  </a:ext>
                </a:extLst>
              </a:tr>
              <a:tr h="259080">
                <a:tc>
                  <a:txBody>
                    <a:bodyPr/>
                    <a:lstStyle/>
                    <a:p>
                      <a:r>
                        <a:rPr lang="en-CA" sz="1200" dirty="0" smtClean="0"/>
                        <a:t>Statement</a:t>
                      </a:r>
                      <a:r>
                        <a:rPr lang="en-CA" sz="1200" baseline="0" dirty="0" smtClean="0"/>
                        <a:t> of Business or Professional Activities – T2125</a:t>
                      </a:r>
                      <a:endParaRPr lang="en-CA" sz="1200" dirty="0"/>
                    </a:p>
                  </a:txBody>
                  <a:tcPr/>
                </a:tc>
                <a:tc>
                  <a:txBody>
                    <a:bodyPr/>
                    <a:lstStyle/>
                    <a:p>
                      <a:r>
                        <a:rPr lang="en-CA" sz="1200" dirty="0" smtClean="0"/>
                        <a:t>Schedule C – Business Profit/Loss Statement</a:t>
                      </a:r>
                      <a:endParaRPr lang="en-CA" sz="1200" dirty="0"/>
                    </a:p>
                  </a:txBody>
                  <a:tcPr/>
                </a:tc>
                <a:extLst>
                  <a:ext uri="{0D108BD9-81ED-4DB2-BD59-A6C34878D82A}">
                    <a16:rowId xmlns:a16="http://schemas.microsoft.com/office/drawing/2014/main" val="10005"/>
                  </a:ext>
                </a:extLst>
              </a:tr>
              <a:tr h="259080">
                <a:tc>
                  <a:txBody>
                    <a:bodyPr/>
                    <a:lstStyle/>
                    <a:p>
                      <a:r>
                        <a:rPr lang="en-CA" sz="1200" dirty="0" smtClean="0"/>
                        <a:t>Statement of Farming/Fishing Activities</a:t>
                      </a:r>
                      <a:endParaRPr lang="en-CA" sz="1200" dirty="0"/>
                    </a:p>
                  </a:txBody>
                  <a:tcPr/>
                </a:tc>
                <a:tc>
                  <a:txBody>
                    <a:bodyPr/>
                    <a:lstStyle/>
                    <a:p>
                      <a:r>
                        <a:rPr lang="en-CA" sz="1200" dirty="0" smtClean="0"/>
                        <a:t>Schedule F</a:t>
                      </a:r>
                      <a:r>
                        <a:rPr lang="en-CA" sz="1200" baseline="0" dirty="0" smtClean="0"/>
                        <a:t> – Profit or Loss from Farming</a:t>
                      </a:r>
                    </a:p>
                    <a:p>
                      <a:r>
                        <a:rPr lang="en-CA" sz="1200" baseline="0" dirty="0" smtClean="0"/>
                        <a:t>Fishing activities reported on your Schedule C as a self-employed business</a:t>
                      </a:r>
                      <a:endParaRPr lang="en-CA" sz="1200" dirty="0"/>
                    </a:p>
                  </a:txBody>
                  <a:tcPr/>
                </a:tc>
                <a:extLst>
                  <a:ext uri="{0D108BD9-81ED-4DB2-BD59-A6C34878D82A}">
                    <a16:rowId xmlns:a16="http://schemas.microsoft.com/office/drawing/2014/main" val="10006"/>
                  </a:ext>
                </a:extLst>
              </a:tr>
            </a:tbl>
          </a:graphicData>
        </a:graphic>
      </p:graphicFrame>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28406" y="1120429"/>
            <a:ext cx="4758059" cy="5202065"/>
          </a:xfrm>
          <a:prstGeom prst="rect">
            <a:avLst/>
          </a:prstGeom>
        </p:spPr>
      </p:pic>
    </p:spTree>
    <p:extLst>
      <p:ext uri="{BB962C8B-B14F-4D97-AF65-F5344CB8AC3E}">
        <p14:creationId xmlns:p14="http://schemas.microsoft.com/office/powerpoint/2010/main" val="1092870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28</TotalTime>
  <Words>1503</Words>
  <Application>Microsoft Office PowerPoint</Application>
  <PresentationFormat>Widescreen</PresentationFormat>
  <Paragraphs>92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Trebuchet MS</vt:lpstr>
      <vt:lpstr>Wingdings 3</vt:lpstr>
      <vt:lpstr>Facet</vt:lpstr>
      <vt:lpstr>How to fill out the Parent’s Financial Statement  Section 2 – Income </vt:lpstr>
      <vt:lpstr>Income</vt:lpstr>
      <vt:lpstr>Income</vt:lpstr>
      <vt:lpstr>Income - 1</vt:lpstr>
      <vt:lpstr>Income - 2</vt:lpstr>
      <vt:lpstr>Income - 3</vt:lpstr>
      <vt:lpstr>Income - 4</vt:lpstr>
      <vt:lpstr>Income - 5</vt:lpstr>
      <vt:lpstr>US Tax Document Equivalents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fill out the Parent’s Financial Statement  Section 2 – Income </dc:title>
  <dc:creator>Sam Kester</dc:creator>
  <cp:lastModifiedBy>Sam Kester</cp:lastModifiedBy>
  <cp:revision>7</cp:revision>
  <dcterms:created xsi:type="dcterms:W3CDTF">2015-09-29T14:48:45Z</dcterms:created>
  <dcterms:modified xsi:type="dcterms:W3CDTF">2020-09-23T17:45:11Z</dcterms:modified>
  <cp:contentStatus/>
</cp:coreProperties>
</file>